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59" r:id="rId4"/>
    <p:sldId id="265" r:id="rId5"/>
    <p:sldId id="266" r:id="rId6"/>
    <p:sldId id="267" r:id="rId7"/>
    <p:sldId id="262" r:id="rId8"/>
    <p:sldId id="268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verpass Light" pitchFamily="2" charset="77"/>
      <p:regular r:id="rId15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0"/>
  </p:normalViewPr>
  <p:slideViewPr>
    <p:cSldViewPr snapToGrid="0" snapToObjects="1">
      <p:cViewPr>
        <p:scale>
          <a:sx n="96" d="100"/>
          <a:sy n="96" d="100"/>
        </p:scale>
        <p:origin x="42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440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promodescuentos.com%2Fdiscusiones%2Fque-pasa-si-mi-pedido-de-ml-decia-que-llegaba-hoy-pero-no-llego-960168&amp;psig=AOvVaw3DvWPjE006wcZgFhVptOK3&amp;ust=1740720075962000&amp;source=images&amp;cd=vfe&amp;opi=89978449&amp;ved=0CBQQjRxqFwoTCJDB4uCN44sDFQAAAAAdAAAAABA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Agentes</a:t>
            </a: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r>
              <a:rPr lang="en-US" sz="4450" b="1" dirty="0" err="1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Deliberativos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89" y="391918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Alex Fernando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Bojórquez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Rojas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</a:rPr>
              <a:t>Jesús Miguel Velarde Arce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4CC47C5E-399E-E940-AD4B-B0A74E3F2001}"/>
              </a:ext>
            </a:extLst>
          </p:cNvPr>
          <p:cNvSpPr/>
          <p:nvPr/>
        </p:nvSpPr>
        <p:spPr>
          <a:xfrm>
            <a:off x="793789" y="183599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Los agentes deliberativos son </a:t>
            </a:r>
            <a:r>
              <a:rPr lang="en-US" sz="24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sistemas</a:t>
            </a:r>
            <a:r>
              <a:rPr lang="en-US" sz="2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que toman decisiones racionales, utilizando modelos cognitivos y estrategias de planificación.</a:t>
            </a:r>
            <a:endParaRPr lang="en-US" sz="2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21A5F46F-E40C-0338-4168-0B6ACC75516D}"/>
              </a:ext>
            </a:extLst>
          </p:cNvPr>
          <p:cNvSpPr/>
          <p:nvPr/>
        </p:nvSpPr>
        <p:spPr>
          <a:xfrm>
            <a:off x="793789" y="782684"/>
            <a:ext cx="3431847" cy="866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¿Que es?</a:t>
            </a:r>
            <a:endParaRPr lang="en-US" sz="4450" dirty="0"/>
          </a:p>
        </p:txBody>
      </p:sp>
      <p:pic>
        <p:nvPicPr>
          <p:cNvPr id="1026" name="Picture 2" descr="Camino - Iconos gratis de flechas">
            <a:extLst>
              <a:ext uri="{FF2B5EF4-FFF2-40B4-BE49-F238E27FC236}">
                <a16:creationId xmlns:a16="http://schemas.microsoft.com/office/drawing/2014/main" id="{25C41F9C-148A-77E9-0B2E-4115BE04E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675" y="89783"/>
            <a:ext cx="2477519" cy="247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ctores e ilustraciones de Persona Pensando Png para descargar gratis |  Freepik">
            <a:extLst>
              <a:ext uri="{FF2B5EF4-FFF2-40B4-BE49-F238E27FC236}">
                <a16:creationId xmlns:a16="http://schemas.microsoft.com/office/drawing/2014/main" id="{45C02A07-553B-A291-0AA2-3412FB662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416" y="720454"/>
            <a:ext cx="2076923" cy="283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69ADE53D-C745-CCB0-E448-E35877266C26}"/>
              </a:ext>
            </a:extLst>
          </p:cNvPr>
          <p:cNvSpPr/>
          <p:nvPr/>
        </p:nvSpPr>
        <p:spPr>
          <a:xfrm>
            <a:off x="4880881" y="3374776"/>
            <a:ext cx="7556421" cy="866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s-ES_tradnl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Características Principales</a:t>
            </a:r>
            <a:endParaRPr lang="es-ES_tradnl" sz="4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CE6ACBF-A3B1-B431-F6AC-1C2F7FF86460}"/>
              </a:ext>
            </a:extLst>
          </p:cNvPr>
          <p:cNvSpPr/>
          <p:nvPr/>
        </p:nvSpPr>
        <p:spPr>
          <a:xfrm>
            <a:off x="4389043" y="4240783"/>
            <a:ext cx="9084503" cy="3448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_tradnl" sz="24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Modelo del mundo: </a:t>
            </a:r>
            <a:r>
              <a:rPr lang="es-ES_tradnl" sz="2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Tiene una representación interna de su entorno.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_tradnl" sz="24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Capacidad de planificación: </a:t>
            </a:r>
            <a:r>
              <a:rPr lang="es-ES_tradnl" sz="2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Evalúa posibles acciones antes de ejecutarlas.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_tradnl" sz="24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Toma de decisiones basada en objetivos: </a:t>
            </a:r>
            <a:r>
              <a:rPr lang="es-ES_tradnl" sz="2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No responde solo a estímulos inmediatos, sino que sigue un plan para alcanzar un objetivo.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_tradnl" sz="24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Mayor uso de recursos computacionales:</a:t>
            </a:r>
            <a:r>
              <a:rPr lang="es-ES_tradnl" sz="2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Debido a su razonamiento más complejo.</a:t>
            </a:r>
            <a:endParaRPr lang="es-ES_tradnl" sz="2400" dirty="0"/>
          </a:p>
        </p:txBody>
      </p:sp>
      <p:pic>
        <p:nvPicPr>
          <p:cNvPr id="1032" name="Picture 8" descr="Crear fácilmente planos de casas de 2 dormitorios - HomeByMe">
            <a:extLst>
              <a:ext uri="{FF2B5EF4-FFF2-40B4-BE49-F238E27FC236}">
                <a16:creationId xmlns:a16="http://schemas.microsoft.com/office/drawing/2014/main" id="{E9685A7F-815A-9626-9C4A-150D2F4E0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540" y="3687660"/>
            <a:ext cx="2875085" cy="161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lanificación - Iconos gratis de viaje">
            <a:extLst>
              <a:ext uri="{FF2B5EF4-FFF2-40B4-BE49-F238E27FC236}">
                <a16:creationId xmlns:a16="http://schemas.microsoft.com/office/drawing/2014/main" id="{C07019B6-F3C1-CD27-8F0B-DF2FB8765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992" y="4554947"/>
            <a:ext cx="1558765" cy="155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oma de decisiones - Iconos gratis de personas">
            <a:extLst>
              <a:ext uri="{FF2B5EF4-FFF2-40B4-BE49-F238E27FC236}">
                <a16:creationId xmlns:a16="http://schemas.microsoft.com/office/drawing/2014/main" id="{31AC77AA-A5AC-E2B2-C18E-714D2FF88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93" y="5304895"/>
            <a:ext cx="1935018" cy="193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c Gamer PNG para descargar gratis">
            <a:extLst>
              <a:ext uri="{FF2B5EF4-FFF2-40B4-BE49-F238E27FC236}">
                <a16:creationId xmlns:a16="http://schemas.microsoft.com/office/drawing/2014/main" id="{B56103EC-8964-4C19-F03F-02A5873CC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484" y="6217889"/>
            <a:ext cx="2034273" cy="203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8150169-E592-C9E0-664B-4FCF6D592403}"/>
              </a:ext>
            </a:extLst>
          </p:cNvPr>
          <p:cNvSpPr/>
          <p:nvPr/>
        </p:nvSpPr>
        <p:spPr>
          <a:xfrm>
            <a:off x="12735339" y="7689746"/>
            <a:ext cx="1802296" cy="447089"/>
          </a:xfrm>
          <a:prstGeom prst="rect">
            <a:avLst/>
          </a:prstGeom>
          <a:solidFill>
            <a:srgbClr val="FFF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730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2247"/>
            <a:ext cx="7556421" cy="1063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Funcionamiento de los Agentes Deliberativos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1037511" y="2150626"/>
            <a:ext cx="22860" cy="5246608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5" name="Shape 2"/>
          <p:cNvSpPr/>
          <p:nvPr/>
        </p:nvSpPr>
        <p:spPr>
          <a:xfrm>
            <a:off x="1217414" y="2521863"/>
            <a:ext cx="595313" cy="2286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6" name="Shape 3"/>
          <p:cNvSpPr/>
          <p:nvPr/>
        </p:nvSpPr>
        <p:spPr>
          <a:xfrm>
            <a:off x="857607" y="2341959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99173" y="2405658"/>
            <a:ext cx="99536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984534" y="2320647"/>
            <a:ext cx="273141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Percepción del Entorno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1984534" y="2688431"/>
            <a:ext cx="636567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Obtienen datos a través de sensores, bases de datos, sistemas de monitoreo o entradas de información en tiempo real.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17414" y="3944064"/>
            <a:ext cx="595313" cy="2286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11" name="Shape 8"/>
          <p:cNvSpPr/>
          <p:nvPr/>
        </p:nvSpPr>
        <p:spPr>
          <a:xfrm>
            <a:off x="857607" y="3764161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9288" y="3827859"/>
            <a:ext cx="159187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984534" y="3742849"/>
            <a:ext cx="260437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Análisis y Deliberación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1984534" y="4110633"/>
            <a:ext cx="636567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Evalúan diferentes alternativas usando modelos de lógica, planificación y optimización de decisiones.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17414" y="5366266"/>
            <a:ext cx="595313" cy="2286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16" name="Shape 13"/>
          <p:cNvSpPr/>
          <p:nvPr/>
        </p:nvSpPr>
        <p:spPr>
          <a:xfrm>
            <a:off x="857607" y="5186363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67145" y="5250061"/>
            <a:ext cx="163592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984534" y="5165050"/>
            <a:ext cx="235529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Toma de Decisiones</a:t>
            </a: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1984534" y="5532834"/>
            <a:ext cx="636567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Seleccionan la mejor acción según sus objetivos y conocimientos acumulados.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17414" y="6516291"/>
            <a:ext cx="595313" cy="2286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21" name="Shape 18"/>
          <p:cNvSpPr/>
          <p:nvPr/>
        </p:nvSpPr>
        <p:spPr>
          <a:xfrm>
            <a:off x="857607" y="6336387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58215" y="6400086"/>
            <a:ext cx="181332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1984534" y="6315075"/>
            <a:ext cx="358330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Ejecución y Retroalimentación</a:t>
            </a:r>
            <a:endParaRPr lang="en-US" dirty="0"/>
          </a:p>
        </p:txBody>
      </p:sp>
      <p:sp>
        <p:nvSpPr>
          <p:cNvPr id="24" name="Text 21"/>
          <p:cNvSpPr/>
          <p:nvPr/>
        </p:nvSpPr>
        <p:spPr>
          <a:xfrm>
            <a:off x="1984534" y="6682859"/>
            <a:ext cx="636567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Implementan la acción y ajustan su comportamiento con base en los resultados obtenidos, optimizando su desempeño a futuro.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4587D500-7BC0-D609-B040-776A5AC9FA33}"/>
              </a:ext>
            </a:extLst>
          </p:cNvPr>
          <p:cNvSpPr/>
          <p:nvPr/>
        </p:nvSpPr>
        <p:spPr>
          <a:xfrm>
            <a:off x="2323202" y="1139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s-ES_tradnl" sz="28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Ejemplo de uso</a:t>
            </a:r>
            <a:endParaRPr lang="es-ES_tradnl" sz="28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00EDA41-6779-1053-D78D-B350A4F8D449}"/>
              </a:ext>
            </a:extLst>
          </p:cNvPr>
          <p:cNvSpPr/>
          <p:nvPr/>
        </p:nvSpPr>
        <p:spPr>
          <a:xfrm>
            <a:off x="618464" y="19737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s-ES_tradnl" sz="2800" dirty="0">
                <a:solidFill>
                  <a:schemeClr val="accent1">
                    <a:lumMod val="75000"/>
                  </a:schemeClr>
                </a:solidFill>
                <a:latin typeface="Overpass Light" pitchFamily="34" charset="0"/>
              </a:rPr>
              <a:t>Software para planificar entregas de Amazon</a:t>
            </a:r>
            <a:endParaRPr lang="es-ES_tradnl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74" name="Picture 2" descr="Software de Última Milla | Plataforma de Entregas, Courier, Delivery |  ToolRides">
            <a:extLst>
              <a:ext uri="{FF2B5EF4-FFF2-40B4-BE49-F238E27FC236}">
                <a16:creationId xmlns:a16="http://schemas.microsoft.com/office/drawing/2014/main" id="{588197EA-6F05-AA17-E39D-20A303BF4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869" y="1139225"/>
            <a:ext cx="5321878" cy="378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F12A4648-A47C-6627-AA6E-A42AF4B8982F}"/>
              </a:ext>
            </a:extLst>
          </p:cNvPr>
          <p:cNvSpPr/>
          <p:nvPr/>
        </p:nvSpPr>
        <p:spPr>
          <a:xfrm>
            <a:off x="618463" y="3032109"/>
            <a:ext cx="6244709" cy="4421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3B4E4E"/>
                </a:solidFill>
                <a:latin typeface="Overpass Light" pitchFamily="34" charset="0"/>
              </a:rPr>
              <a:t>El software crea una </a:t>
            </a:r>
            <a:r>
              <a:rPr lang="es-ES_tradnl" sz="2400" u="sng" dirty="0">
                <a:solidFill>
                  <a:srgbClr val="3B4E4E"/>
                </a:solidFill>
                <a:latin typeface="Overpass Light" pitchFamily="34" charset="0"/>
              </a:rPr>
              <a:t>representación del entorno</a:t>
            </a:r>
            <a:r>
              <a:rPr lang="es-ES_tradnl" sz="2400" dirty="0">
                <a:solidFill>
                  <a:srgbClr val="3B4E4E"/>
                </a:solidFill>
                <a:latin typeface="Overpass Light" pitchFamily="34" charset="0"/>
              </a:rPr>
              <a:t> usando: información de las entregas a realizar; información de trafico; rutas más rápidas.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ES_tradnl" sz="2400" dirty="0">
              <a:solidFill>
                <a:srgbClr val="3B4E4E"/>
              </a:solidFill>
              <a:latin typeface="Overpass Light" pitchFamily="34" charset="0"/>
            </a:endParaRP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_tradnl" sz="2400" u="sng" dirty="0">
                <a:solidFill>
                  <a:srgbClr val="3B4E4E"/>
                </a:solidFill>
                <a:latin typeface="Overpass Light" pitchFamily="34" charset="0"/>
              </a:rPr>
              <a:t>Planifica</a:t>
            </a:r>
            <a:r>
              <a:rPr lang="es-ES_tradnl" sz="2400" dirty="0">
                <a:solidFill>
                  <a:srgbClr val="3B4E4E"/>
                </a:solidFill>
                <a:latin typeface="Overpass Light" pitchFamily="34" charset="0"/>
              </a:rPr>
              <a:t> las rutas.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ES_tradnl" sz="2400" dirty="0">
              <a:solidFill>
                <a:srgbClr val="3B4E4E"/>
              </a:solidFill>
              <a:latin typeface="Overpass Light" pitchFamily="34" charset="0"/>
            </a:endParaRP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3B4E4E"/>
                </a:solidFill>
                <a:latin typeface="Overpass Light" pitchFamily="34" charset="0"/>
              </a:rPr>
              <a:t>Le da </a:t>
            </a:r>
            <a:r>
              <a:rPr lang="es-ES_tradnl" sz="2400" u="sng" dirty="0">
                <a:solidFill>
                  <a:srgbClr val="3B4E4E"/>
                </a:solidFill>
                <a:latin typeface="Overpass Light" pitchFamily="34" charset="0"/>
              </a:rPr>
              <a:t>prioridad</a:t>
            </a:r>
            <a:r>
              <a:rPr lang="es-ES_tradnl" sz="2400" dirty="0">
                <a:solidFill>
                  <a:srgbClr val="3B4E4E"/>
                </a:solidFill>
                <a:latin typeface="Overpass Light" pitchFamily="34" charset="0"/>
              </a:rPr>
              <a:t> a ciertas entregas (entrega flash).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ES_tradnl" sz="2400" dirty="0">
              <a:solidFill>
                <a:srgbClr val="3B4E4E"/>
              </a:solidFill>
              <a:latin typeface="Overpass Light" pitchFamily="34" charset="0"/>
            </a:endParaRP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ES_tradnl" sz="2400" dirty="0"/>
          </a:p>
        </p:txBody>
      </p:sp>
      <p:pic>
        <p:nvPicPr>
          <p:cNvPr id="3079" name="Picture 7" descr="QUE PASA SI MI PEDIDO DE ML DECÍA QUE LLEGABA HOY, PERO NO LLEGÓ? -  promodescuentos.com">
            <a:hlinkClick r:id="rId3"/>
            <a:extLst>
              <a:ext uri="{FF2B5EF4-FFF2-40B4-BE49-F238E27FC236}">
                <a16:creationId xmlns:a16="http://schemas.microsoft.com/office/drawing/2014/main" id="{B9B8B7DA-EDD6-2F94-B152-B60165452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520" y="5242693"/>
            <a:ext cx="2905288" cy="287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6483FB1-FF9F-27DB-9C5F-D354C584C0C6}"/>
              </a:ext>
            </a:extLst>
          </p:cNvPr>
          <p:cNvSpPr/>
          <p:nvPr/>
        </p:nvSpPr>
        <p:spPr>
          <a:xfrm>
            <a:off x="12735339" y="7689746"/>
            <a:ext cx="1802296" cy="447089"/>
          </a:xfrm>
          <a:prstGeom prst="rect">
            <a:avLst/>
          </a:prstGeom>
          <a:solidFill>
            <a:srgbClr val="FFF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931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C9890AD-F475-0BBF-1BB0-C520047C640C}"/>
              </a:ext>
            </a:extLst>
          </p:cNvPr>
          <p:cNvSpPr/>
          <p:nvPr/>
        </p:nvSpPr>
        <p:spPr>
          <a:xfrm>
            <a:off x="9678156" y="881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s-ES_tradnl" sz="28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Ejemplo de uso</a:t>
            </a:r>
            <a:endParaRPr lang="es-ES_tradnl" sz="28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36DB0C5-1211-F0A6-C2B6-C0489CEC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00" y="781171"/>
            <a:ext cx="3979521" cy="6667258"/>
          </a:xfrm>
          <a:prstGeom prst="rect">
            <a:avLst/>
          </a:prstGeom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4BE89249-4BD0-2AA6-2F71-AD59E8DC53B8}"/>
              </a:ext>
            </a:extLst>
          </p:cNvPr>
          <p:cNvSpPr/>
          <p:nvPr/>
        </p:nvSpPr>
        <p:spPr>
          <a:xfrm>
            <a:off x="7668620" y="164700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s-ES_tradnl" sz="2800" dirty="0">
                <a:solidFill>
                  <a:schemeClr val="accent1">
                    <a:lumMod val="75000"/>
                  </a:schemeClr>
                </a:solidFill>
                <a:latin typeface="Overpass Light" pitchFamily="34" charset="0"/>
              </a:rPr>
              <a:t>Asistente virtual de atención al cliente basado en inteligencia artificial</a:t>
            </a:r>
            <a:endParaRPr lang="es-ES_tradnl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FE76B544-12A8-635C-D848-65F321E2816B}"/>
              </a:ext>
            </a:extLst>
          </p:cNvPr>
          <p:cNvSpPr/>
          <p:nvPr/>
        </p:nvSpPr>
        <p:spPr>
          <a:xfrm>
            <a:off x="7668620" y="2983272"/>
            <a:ext cx="6244709" cy="48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ctr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3B4E4E"/>
                </a:solidFill>
                <a:latin typeface="Overpass Light" pitchFamily="34" charset="0"/>
              </a:rPr>
              <a:t>Es autónomo (no necesita la intervención humana para funcionar).</a:t>
            </a:r>
          </a:p>
          <a:p>
            <a:pPr marL="457200" indent="-457200" algn="ctr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ES_tradnl" sz="2400" dirty="0">
              <a:solidFill>
                <a:srgbClr val="3B4E4E"/>
              </a:solidFill>
              <a:latin typeface="Overpass Light" pitchFamily="34" charset="0"/>
            </a:endParaRPr>
          </a:p>
          <a:p>
            <a:pPr marL="457200" indent="-457200" algn="ctr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3B4E4E"/>
                </a:solidFill>
                <a:latin typeface="Overpass Light" pitchFamily="34" charset="0"/>
              </a:rPr>
              <a:t>Panificación: Analiza las peticiones del usuario.</a:t>
            </a:r>
          </a:p>
          <a:p>
            <a:pPr marL="457200" indent="-457200" algn="ctr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ES_tradnl" sz="2400" dirty="0">
              <a:solidFill>
                <a:srgbClr val="3B4E4E"/>
              </a:solidFill>
              <a:latin typeface="Overpass Light" pitchFamily="34" charset="0"/>
            </a:endParaRPr>
          </a:p>
          <a:p>
            <a:pPr marL="457200" indent="-457200" algn="ctr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3B4E4E"/>
                </a:solidFill>
                <a:latin typeface="Overpass Light" pitchFamily="34" charset="0"/>
              </a:rPr>
              <a:t>Toma de decisiones basada en objetivos: No responde de forma inmediata y sin contexto; primero evalúa la consulta, detecta la intención del usuario y selecciona la mejor acción</a:t>
            </a:r>
          </a:p>
          <a:p>
            <a:pPr marL="457200" indent="-457200" algn="ctr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ES_tradnl" sz="2400" dirty="0">
              <a:solidFill>
                <a:srgbClr val="3B4E4E"/>
              </a:solidFill>
              <a:latin typeface="Overpass Light" pitchFamily="34" charset="0"/>
            </a:endParaRPr>
          </a:p>
          <a:p>
            <a:pPr marL="457200" indent="-457200" algn="ctr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ES_tradnl" sz="2400" dirty="0">
              <a:solidFill>
                <a:srgbClr val="3B4E4E"/>
              </a:solidFill>
              <a:latin typeface="Overpass Light" pitchFamily="34" charset="0"/>
            </a:endParaRPr>
          </a:p>
          <a:p>
            <a:pPr marL="457200" indent="-457200" algn="ctr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ES_tradnl" sz="2400" dirty="0">
              <a:solidFill>
                <a:srgbClr val="3B4E4E"/>
              </a:solidFill>
              <a:latin typeface="Overpass Light" pitchFamily="34" charset="0"/>
            </a:endParaRPr>
          </a:p>
          <a:p>
            <a:pPr marL="0" indent="0" algn="ctr">
              <a:lnSpc>
                <a:spcPts val="2850"/>
              </a:lnSpc>
              <a:buNone/>
            </a:pPr>
            <a:endParaRPr lang="es-ES_tradnl" sz="24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860205F-D770-9F90-2C28-7E22D8A17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845" y="3978546"/>
            <a:ext cx="2431725" cy="414793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BDF0DA77-C493-774E-8B15-06F0AFFF1661}"/>
              </a:ext>
            </a:extLst>
          </p:cNvPr>
          <p:cNvSpPr/>
          <p:nvPr/>
        </p:nvSpPr>
        <p:spPr>
          <a:xfrm>
            <a:off x="12735339" y="7689746"/>
            <a:ext cx="1802296" cy="447089"/>
          </a:xfrm>
          <a:prstGeom prst="rect">
            <a:avLst/>
          </a:prstGeom>
          <a:solidFill>
            <a:srgbClr val="FFF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3658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>
            <a:extLst>
              <a:ext uri="{FF2B5EF4-FFF2-40B4-BE49-F238E27FC236}">
                <a16:creationId xmlns:a16="http://schemas.microsoft.com/office/drawing/2014/main" id="{FDA77CCB-01A1-C83F-9785-63F091DD45D6}"/>
              </a:ext>
            </a:extLst>
          </p:cNvPr>
          <p:cNvSpPr/>
          <p:nvPr/>
        </p:nvSpPr>
        <p:spPr>
          <a:xfrm>
            <a:off x="3381338" y="602708"/>
            <a:ext cx="78677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s-ES_tradnl" sz="28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Agente Deliberativo   o   Agente Reactivo??</a:t>
            </a:r>
            <a:endParaRPr lang="es-ES_tradnl" sz="28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E80AB17D-5545-19F0-4209-45C138906590}"/>
              </a:ext>
            </a:extLst>
          </p:cNvPr>
          <p:cNvSpPr/>
          <p:nvPr/>
        </p:nvSpPr>
        <p:spPr>
          <a:xfrm>
            <a:off x="3381338" y="1146175"/>
            <a:ext cx="78677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s-ES_tradnl" sz="28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Tesla </a:t>
            </a:r>
            <a:r>
              <a:rPr lang="es-ES_tradnl" sz="2800" b="1" dirty="0" err="1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Autopilot</a:t>
            </a:r>
            <a:endParaRPr lang="es-ES_tradnl" sz="2800" dirty="0"/>
          </a:p>
        </p:txBody>
      </p:sp>
      <p:pic>
        <p:nvPicPr>
          <p:cNvPr id="5122" name="Picture 2" descr="El Tesla Model Y Juniper es oficial: su presentación en China nos da un  primer adelanto de qué esperamos ver en Europa">
            <a:extLst>
              <a:ext uri="{FF2B5EF4-FFF2-40B4-BE49-F238E27FC236}">
                <a16:creationId xmlns:a16="http://schemas.microsoft.com/office/drawing/2014/main" id="{020DF39D-06BE-37A1-4F24-78B000ECA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09" y="2206220"/>
            <a:ext cx="3392556" cy="2259443"/>
          </a:xfrm>
          <a:prstGeom prst="snip2DiagRect">
            <a:avLst>
              <a:gd name="adj1" fmla="val 31848"/>
              <a:gd name="adj2" fmla="val 119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PINIÓN IMPOPULAR (quizás): FSD y ASS están INMENSAMENTE SOBREVALORADOS :  r/TeslaModelY">
            <a:extLst>
              <a:ext uri="{FF2B5EF4-FFF2-40B4-BE49-F238E27FC236}">
                <a16:creationId xmlns:a16="http://schemas.microsoft.com/office/drawing/2014/main" id="{B5A8FC9C-3751-4E8D-06B5-CEE87B233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1" y="4831023"/>
            <a:ext cx="5245824" cy="290979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E1328EAA-B5F6-10EC-4F58-92CB97CA700A}"/>
              </a:ext>
            </a:extLst>
          </p:cNvPr>
          <p:cNvSpPr/>
          <p:nvPr/>
        </p:nvSpPr>
        <p:spPr>
          <a:xfrm>
            <a:off x="4192843" y="1722505"/>
            <a:ext cx="9708687" cy="2471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s-ES_tradnl" sz="2400" b="1" dirty="0">
                <a:solidFill>
                  <a:schemeClr val="accent1">
                    <a:lumMod val="75000"/>
                  </a:schemeClr>
                </a:solidFill>
                <a:latin typeface="Overpass Light" pitchFamily="34" charset="0"/>
              </a:rPr>
              <a:t>Agente Reactivo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_tradnl" sz="2400" b="1" dirty="0">
                <a:solidFill>
                  <a:srgbClr val="3B4E4E"/>
                </a:solidFill>
                <a:latin typeface="Overpass Light" pitchFamily="34" charset="0"/>
              </a:rPr>
              <a:t>Responde en tiempo real a eventos inesperados</a:t>
            </a:r>
            <a:r>
              <a:rPr lang="es-ES_tradnl" sz="2400" dirty="0">
                <a:solidFill>
                  <a:srgbClr val="3B4E4E"/>
                </a:solidFill>
                <a:latin typeface="Overpass Light" pitchFamily="34" charset="0"/>
              </a:rPr>
              <a:t>: Si un peatón cruza repentinamente, el auto frena sin necesidad de planificar a largo plazo.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_tradnl" sz="2400" b="1" dirty="0">
                <a:solidFill>
                  <a:srgbClr val="3B4E4E"/>
                </a:solidFill>
                <a:latin typeface="Overpass Light" pitchFamily="34" charset="0"/>
              </a:rPr>
              <a:t>No siempre razona como un humano</a:t>
            </a:r>
            <a:r>
              <a:rPr lang="es-ES_tradnl" sz="2400" dirty="0">
                <a:solidFill>
                  <a:srgbClr val="3B4E4E"/>
                </a:solidFill>
                <a:latin typeface="Overpass Light" pitchFamily="34" charset="0"/>
              </a:rPr>
              <a:t>: Aunque puede tomar decisiones avanzadas, muchas de sus acciones son respuestas inmediatas a estímulos del entorno.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ES_tradnl" sz="2400" dirty="0">
              <a:solidFill>
                <a:srgbClr val="3B4E4E"/>
              </a:solidFill>
              <a:latin typeface="Overpass Light" pitchFamily="34" charset="0"/>
            </a:endParaRP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ES_tradnl" sz="2400" dirty="0">
              <a:solidFill>
                <a:srgbClr val="3B4E4E"/>
              </a:solidFill>
              <a:latin typeface="Overpass Light" pitchFamily="34" charset="0"/>
            </a:endParaRP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ES_tradnl" sz="2400" dirty="0">
              <a:solidFill>
                <a:srgbClr val="3B4E4E"/>
              </a:solidFill>
              <a:latin typeface="Overpass Light" pitchFamily="34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s-ES_tradnl" sz="24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063A96F5-8CE9-7337-A3CC-6A1BEE4B92F1}"/>
              </a:ext>
            </a:extLst>
          </p:cNvPr>
          <p:cNvSpPr/>
          <p:nvPr/>
        </p:nvSpPr>
        <p:spPr>
          <a:xfrm>
            <a:off x="545375" y="4499399"/>
            <a:ext cx="7867722" cy="339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s-ES_tradnl" sz="2400" b="1" dirty="0">
                <a:solidFill>
                  <a:schemeClr val="accent1">
                    <a:lumMod val="75000"/>
                  </a:schemeClr>
                </a:solidFill>
                <a:latin typeface="Overpass Light" pitchFamily="34" charset="0"/>
              </a:rPr>
              <a:t>Agente Reactivo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3B4E4E"/>
                </a:solidFill>
                <a:latin typeface="Overpass Light" pitchFamily="34" charset="0"/>
              </a:rPr>
              <a:t>Crea un </a:t>
            </a:r>
            <a:r>
              <a:rPr lang="es-ES_tradnl" sz="2400" b="1" dirty="0">
                <a:solidFill>
                  <a:srgbClr val="3B4E4E"/>
                </a:solidFill>
                <a:latin typeface="Overpass Light" pitchFamily="34" charset="0"/>
              </a:rPr>
              <a:t>entorno virtual </a:t>
            </a:r>
            <a:r>
              <a:rPr lang="es-ES_tradnl" sz="2400" dirty="0">
                <a:solidFill>
                  <a:srgbClr val="3B4E4E"/>
                </a:solidFill>
                <a:latin typeface="Overpass Light" pitchFamily="34" charset="0"/>
              </a:rPr>
              <a:t>a partir de sensores e información de mapas.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3B4E4E"/>
                </a:solidFill>
                <a:latin typeface="Overpass Light" pitchFamily="34" charset="0"/>
              </a:rPr>
              <a:t>Puede anticipar movimientos, calcular rutas óptimas y tomar decisiones basadas en su destino y las condiciones del tráfico (</a:t>
            </a:r>
            <a:r>
              <a:rPr lang="es-ES_tradnl" sz="2400" b="1" dirty="0">
                <a:solidFill>
                  <a:srgbClr val="3B4E4E"/>
                </a:solidFill>
                <a:latin typeface="Overpass Light" pitchFamily="34" charset="0"/>
              </a:rPr>
              <a:t>Planificación</a:t>
            </a:r>
            <a:r>
              <a:rPr lang="es-ES_tradnl" sz="2400" dirty="0">
                <a:solidFill>
                  <a:srgbClr val="3B4E4E"/>
                </a:solidFill>
                <a:latin typeface="Overpass Light" pitchFamily="34" charset="0"/>
              </a:rPr>
              <a:t>).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_tradnl" sz="2400" b="1" dirty="0">
                <a:solidFill>
                  <a:srgbClr val="3B4E4E"/>
                </a:solidFill>
                <a:latin typeface="Overpass Light" pitchFamily="34" charset="0"/>
              </a:rPr>
              <a:t>Toma de decisiones basada en objetivos</a:t>
            </a:r>
            <a:r>
              <a:rPr lang="es-ES_tradnl" sz="2400" dirty="0">
                <a:solidFill>
                  <a:srgbClr val="3B4E4E"/>
                </a:solidFill>
                <a:latin typeface="Overpass Light" pitchFamily="34" charset="0"/>
              </a:rPr>
              <a:t>: Sigue planes a largo plazo, como cambiar de carril para seguir correctamente la ruta.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ES_tradnl" sz="2400" dirty="0">
              <a:solidFill>
                <a:srgbClr val="3B4E4E"/>
              </a:solidFill>
              <a:latin typeface="Overpass Light" pitchFamily="34" charset="0"/>
            </a:endParaRP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ES_tradnl" sz="2400" dirty="0">
              <a:solidFill>
                <a:srgbClr val="3B4E4E"/>
              </a:solidFill>
              <a:latin typeface="Overpass Light" pitchFamily="34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s-ES_tradnl" sz="2400" dirty="0"/>
          </a:p>
        </p:txBody>
      </p:sp>
      <p:pic>
        <p:nvPicPr>
          <p:cNvPr id="15" name="Picture 4" descr="OPINIÓN IMPOPULAR (quizás): FSD y ASS están INMENSAMENTE SOBREVALORADOS :  r/TeslaModelY">
            <a:extLst>
              <a:ext uri="{FF2B5EF4-FFF2-40B4-BE49-F238E27FC236}">
                <a16:creationId xmlns:a16="http://schemas.microsoft.com/office/drawing/2014/main" id="{ECD5DD4E-389D-4991-D841-C3588B9D9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1" y="4717099"/>
            <a:ext cx="5245824" cy="290979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2FB49954-9351-A3E2-0680-771FFE54227D}"/>
              </a:ext>
            </a:extLst>
          </p:cNvPr>
          <p:cNvSpPr/>
          <p:nvPr/>
        </p:nvSpPr>
        <p:spPr>
          <a:xfrm>
            <a:off x="12735339" y="7740816"/>
            <a:ext cx="1802296" cy="396019"/>
          </a:xfrm>
          <a:prstGeom prst="rect">
            <a:avLst/>
          </a:prstGeom>
          <a:solidFill>
            <a:srgbClr val="FFF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30882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4042"/>
            <a:ext cx="73815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Desafíos y Limitaciones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52982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79796"/>
            <a:ext cx="4127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Alto Costo Computacional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702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Evaluar múltiples alternativas y realizar planificación avanzada requiere una gran cantidad de recursos.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6228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849648"/>
            <a:ext cx="53591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Dependencia de Datos de Calidad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3400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Para tomar buenas decisiones, necesitan información confiable y actualizada.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292685"/>
            <a:ext cx="1134070" cy="20327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19499"/>
            <a:ext cx="56954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Complejidad en Entornos Dinámicos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09918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Adaptarse a cambios inesperados en el entorno puede ser difícil, requiriendo técnicas avanzadas de aprendizaje adaptativo.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obo robot transparente GIF - Encontrar en GIFER">
            <a:extLst>
              <a:ext uri="{FF2B5EF4-FFF2-40B4-BE49-F238E27FC236}">
                <a16:creationId xmlns:a16="http://schemas.microsoft.com/office/drawing/2014/main" id="{BF2E38BD-16CD-E9F2-0941-5BA4DC465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066800"/>
            <a:ext cx="457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CF02A88-D919-D194-1533-1654EA8DA05F}"/>
              </a:ext>
            </a:extLst>
          </p:cNvPr>
          <p:cNvSpPr txBox="1"/>
          <p:nvPr/>
        </p:nvSpPr>
        <p:spPr>
          <a:xfrm>
            <a:off x="3299791" y="2120347"/>
            <a:ext cx="16065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0" b="1" dirty="0"/>
              <a:t>FIN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E1AE1C6-6A5D-72E6-C943-B5D4E36EA74A}"/>
              </a:ext>
            </a:extLst>
          </p:cNvPr>
          <p:cNvSpPr/>
          <p:nvPr/>
        </p:nvSpPr>
        <p:spPr>
          <a:xfrm>
            <a:off x="12735339" y="7689746"/>
            <a:ext cx="1802296" cy="447089"/>
          </a:xfrm>
          <a:prstGeom prst="rect">
            <a:avLst/>
          </a:prstGeom>
          <a:solidFill>
            <a:srgbClr val="FFF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55335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474</Words>
  <Application>Microsoft Macintosh PowerPoint</Application>
  <PresentationFormat>Personalizado</PresentationFormat>
  <Paragraphs>62</Paragraphs>
  <Slides>8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Overpass Light</vt:lpstr>
      <vt:lpstr>Calibri</vt:lpstr>
      <vt:lpstr>Syne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ALEX BOJORQUEZ</cp:lastModifiedBy>
  <cp:revision>2</cp:revision>
  <dcterms:created xsi:type="dcterms:W3CDTF">2025-02-27T04:45:47Z</dcterms:created>
  <dcterms:modified xsi:type="dcterms:W3CDTF">2025-02-27T06:01:20Z</dcterms:modified>
</cp:coreProperties>
</file>